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97" r:id="rId2"/>
    <p:sldId id="262" r:id="rId3"/>
    <p:sldId id="264" r:id="rId4"/>
    <p:sldId id="267" r:id="rId5"/>
    <p:sldId id="268" r:id="rId6"/>
    <p:sldId id="269"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Lst>
  <p:sldSz cx="12192000" cy="6858000"/>
  <p:notesSz cx="6858000" cy="9144000"/>
  <p:defaultText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CA7"/>
    <a:srgbClr val="008CCF"/>
    <a:srgbClr val="00B0EF"/>
    <a:srgbClr val="78C2E5"/>
    <a:srgbClr val="00A0EA"/>
    <a:srgbClr val="F9C158"/>
    <a:srgbClr val="EB470C"/>
    <a:srgbClr val="F7AB00"/>
    <a:srgbClr val="E4007F"/>
    <a:srgbClr val="E181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8"/>
    <p:restoredTop sz="94694"/>
  </p:normalViewPr>
  <p:slideViewPr>
    <p:cSldViewPr snapToGrid="0">
      <p:cViewPr varScale="1">
        <p:scale>
          <a:sx n="106" d="100"/>
          <a:sy n="106" d="100"/>
        </p:scale>
        <p:origin x="9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ko-Kore-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D2F4E-E288-1B4D-AD06-B0AF4C8AFEE3}" type="datetimeFigureOut">
              <a:rPr kumimoji="1" lang="ko-Kore-KR" altLang="en-US" smtClean="0"/>
              <a:t>10/29/2024</a:t>
            </a:fld>
            <a:endParaRPr kumimoji="1" lang="ko-Kore-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ore-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ko-Kore-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D0A04-ED66-3B4F-BF7E-72C73561D30F}" type="slidenum">
              <a:rPr kumimoji="1" lang="ko-Kore-KR" altLang="en-US" smtClean="0"/>
              <a:t>‹#›</a:t>
            </a:fld>
            <a:endParaRPr kumimoji="1" lang="ko-Kore-KR" altLang="en-US"/>
          </a:p>
        </p:txBody>
      </p:sp>
    </p:spTree>
    <p:extLst>
      <p:ext uri="{BB962C8B-B14F-4D97-AF65-F5344CB8AC3E}">
        <p14:creationId xmlns:p14="http://schemas.microsoft.com/office/powerpoint/2010/main" val="151407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DE1E915-E78B-1D41-51F1-4E6833C4FD14}"/>
              </a:ext>
            </a:extLst>
          </p:cNvPr>
          <p:cNvSpPr>
            <a:spLocks noGrp="1"/>
          </p:cNvSpPr>
          <p:nvPr>
            <p:ph type="ctrTitle"/>
          </p:nvPr>
        </p:nvSpPr>
        <p:spPr>
          <a:xfrm>
            <a:off x="1524000" y="1122363"/>
            <a:ext cx="9144000" cy="2387600"/>
          </a:xfrm>
        </p:spPr>
        <p:txBody>
          <a:bodyPr anchor="b"/>
          <a:lstStyle>
            <a:lvl1pPr algn="ctr">
              <a:defRPr sz="6000"/>
            </a:lvl1pPr>
          </a:lstStyle>
          <a:p>
            <a:r>
              <a:rPr kumimoji="1" lang="ko-KR" altLang="en-US"/>
              <a:t>마스터 제목 스타일 편집</a:t>
            </a:r>
            <a:endParaRPr kumimoji="1" lang="ko-Kore-KR" altLang="en-US"/>
          </a:p>
        </p:txBody>
      </p:sp>
      <p:sp>
        <p:nvSpPr>
          <p:cNvPr id="3" name="부제목 2">
            <a:extLst>
              <a:ext uri="{FF2B5EF4-FFF2-40B4-BE49-F238E27FC236}">
                <a16:creationId xmlns:a16="http://schemas.microsoft.com/office/drawing/2014/main" id="{F7CAFC0E-2008-B0DB-5C3F-02F80F642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ko-KR" altLang="en-US"/>
              <a:t>클릭하여 마스터 부제목 스타일 편집</a:t>
            </a:r>
            <a:endParaRPr kumimoji="1" lang="ko-Kore-KR" altLang="en-US"/>
          </a:p>
        </p:txBody>
      </p:sp>
      <p:sp>
        <p:nvSpPr>
          <p:cNvPr id="4" name="날짜 개체 틀 3">
            <a:extLst>
              <a:ext uri="{FF2B5EF4-FFF2-40B4-BE49-F238E27FC236}">
                <a16:creationId xmlns:a16="http://schemas.microsoft.com/office/drawing/2014/main" id="{941C8CDC-F694-BD41-E38D-5D85CC204371}"/>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93EFBB29-E8CA-680F-F5F1-74E85741A5B3}"/>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1E5A34E7-0094-7109-3C55-810D59A98431}"/>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556455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90847A-6CD2-B19F-ECC2-C7AF5796D4DA}"/>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5D420156-9A29-5C76-1798-C320825817E9}"/>
              </a:ext>
            </a:extLst>
          </p:cNvPr>
          <p:cNvSpPr>
            <a:spLocks noGrp="1"/>
          </p:cNvSpPr>
          <p:nvPr>
            <p:ph type="body" orient="vert" idx="1"/>
          </p:nvPr>
        </p:nvSpPr>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B2702C51-E481-1422-1754-67EAEA16F451}"/>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F95A2E13-84CD-9A6A-BA02-5601B7AC1A8C}"/>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5907B87-DE5D-AF6C-8834-0BE573B54ABC}"/>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5797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E266527-915A-BB9C-3B29-B4E0D055A550}"/>
              </a:ext>
            </a:extLst>
          </p:cNvPr>
          <p:cNvSpPr>
            <a:spLocks noGrp="1"/>
          </p:cNvSpPr>
          <p:nvPr>
            <p:ph type="title" orient="vert"/>
          </p:nvPr>
        </p:nvSpPr>
        <p:spPr>
          <a:xfrm>
            <a:off x="8724900" y="365125"/>
            <a:ext cx="2628900" cy="5811838"/>
          </a:xfrm>
        </p:spPr>
        <p:txBody>
          <a:bodyPr vert="eaVert"/>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3698D9CC-9F20-4D75-C32E-E6C2846B3026}"/>
              </a:ext>
            </a:extLst>
          </p:cNvPr>
          <p:cNvSpPr>
            <a:spLocks noGrp="1"/>
          </p:cNvSpPr>
          <p:nvPr>
            <p:ph type="body" orient="vert" idx="1"/>
          </p:nvPr>
        </p:nvSpPr>
        <p:spPr>
          <a:xfrm>
            <a:off x="838200" y="365125"/>
            <a:ext cx="7734300" cy="5811838"/>
          </a:xfrm>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D3A6C21D-5EA7-724F-DCD5-AA1E042CE8D6}"/>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E3F37ED4-F0F8-640F-D954-35D1E5D0A76D}"/>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0B14A9F0-31A6-A099-5CE5-969869798003}"/>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96536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91651F-ABD7-C011-88A5-87853BF99DAD}"/>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F34BE412-C092-B2C3-21BF-AE9B260FB947}"/>
              </a:ext>
            </a:extLst>
          </p:cNvPr>
          <p:cNvSpPr>
            <a:spLocks noGrp="1"/>
          </p:cNvSpPr>
          <p:nvPr>
            <p:ph idx="1"/>
          </p:nvPr>
        </p:nvSpPr>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0723188E-AF77-77BF-CDC4-5D8E3B49D0AA}"/>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D6D04826-2E2A-CCA2-DEE0-4212F3BC30E9}"/>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57050181-25D9-E76B-3D55-27C09209902A}"/>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725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028726-8340-C9F7-8DF7-99E6A5C5AF75}"/>
              </a:ext>
            </a:extLst>
          </p:cNvPr>
          <p:cNvSpPr>
            <a:spLocks noGrp="1"/>
          </p:cNvSpPr>
          <p:nvPr>
            <p:ph type="title"/>
          </p:nvPr>
        </p:nvSpPr>
        <p:spPr>
          <a:xfrm>
            <a:off x="831850" y="1709738"/>
            <a:ext cx="10515600" cy="2852737"/>
          </a:xfrm>
        </p:spPr>
        <p:txBody>
          <a:bodyPr anchor="b"/>
          <a:lstStyle>
            <a:lvl1pPr>
              <a:defRPr sz="6000"/>
            </a:lvl1p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744AB124-17D4-8D3B-E5E8-97CDB42849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ko-KR" altLang="en-US"/>
              <a:t>마스터 텍스트 스타일을 편집하려면 클릭</a:t>
            </a:r>
          </a:p>
        </p:txBody>
      </p:sp>
      <p:sp>
        <p:nvSpPr>
          <p:cNvPr id="4" name="날짜 개체 틀 3">
            <a:extLst>
              <a:ext uri="{FF2B5EF4-FFF2-40B4-BE49-F238E27FC236}">
                <a16:creationId xmlns:a16="http://schemas.microsoft.com/office/drawing/2014/main" id="{A20DC5F8-BF24-9698-640F-89D884F4DE98}"/>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8A0C94C6-C989-0087-1563-FE62AC0F205F}"/>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7261B56-BF5B-969E-1F73-50496E566E2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30889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A9DD3C6-60B8-216D-599C-CC5FA23AA779}"/>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B550EB85-65E9-C185-4ADC-149D5C519EC3}"/>
              </a:ext>
            </a:extLst>
          </p:cNvPr>
          <p:cNvSpPr>
            <a:spLocks noGrp="1"/>
          </p:cNvSpPr>
          <p:nvPr>
            <p:ph sz="half" idx="1"/>
          </p:nvPr>
        </p:nvSpPr>
        <p:spPr>
          <a:xfrm>
            <a:off x="838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내용 개체 틀 3">
            <a:extLst>
              <a:ext uri="{FF2B5EF4-FFF2-40B4-BE49-F238E27FC236}">
                <a16:creationId xmlns:a16="http://schemas.microsoft.com/office/drawing/2014/main" id="{5EE72E38-BF84-D2AC-07E6-E30C47BC161E}"/>
              </a:ext>
            </a:extLst>
          </p:cNvPr>
          <p:cNvSpPr>
            <a:spLocks noGrp="1"/>
          </p:cNvSpPr>
          <p:nvPr>
            <p:ph sz="half" idx="2"/>
          </p:nvPr>
        </p:nvSpPr>
        <p:spPr>
          <a:xfrm>
            <a:off x="6172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날짜 개체 틀 4">
            <a:extLst>
              <a:ext uri="{FF2B5EF4-FFF2-40B4-BE49-F238E27FC236}">
                <a16:creationId xmlns:a16="http://schemas.microsoft.com/office/drawing/2014/main" id="{1C4D58EF-CD69-113F-E5BE-617AF71DFECE}"/>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1B8AEA71-330A-BE54-83BA-662B7FB49FF3}"/>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396C1EF4-F61C-B73D-4D1C-09BB92149B62}"/>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886663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FEAEFC6-2069-4625-1C9E-313F8B9E4A8D}"/>
              </a:ext>
            </a:extLst>
          </p:cNvPr>
          <p:cNvSpPr>
            <a:spLocks noGrp="1"/>
          </p:cNvSpPr>
          <p:nvPr>
            <p:ph type="title"/>
          </p:nvPr>
        </p:nvSpPr>
        <p:spPr>
          <a:xfrm>
            <a:off x="839788" y="365125"/>
            <a:ext cx="10515600" cy="1325563"/>
          </a:xfrm>
        </p:spPr>
        <p:txBody>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A8CA215D-67D5-A578-60C7-C96298F958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4" name="내용 개체 틀 3">
            <a:extLst>
              <a:ext uri="{FF2B5EF4-FFF2-40B4-BE49-F238E27FC236}">
                <a16:creationId xmlns:a16="http://schemas.microsoft.com/office/drawing/2014/main" id="{85E32A26-1A11-BB81-7508-17E7724D1C32}"/>
              </a:ext>
            </a:extLst>
          </p:cNvPr>
          <p:cNvSpPr>
            <a:spLocks noGrp="1"/>
          </p:cNvSpPr>
          <p:nvPr>
            <p:ph sz="half" idx="2"/>
          </p:nvPr>
        </p:nvSpPr>
        <p:spPr>
          <a:xfrm>
            <a:off x="839788" y="2505075"/>
            <a:ext cx="5157787"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텍스트 개체 틀 4">
            <a:extLst>
              <a:ext uri="{FF2B5EF4-FFF2-40B4-BE49-F238E27FC236}">
                <a16:creationId xmlns:a16="http://schemas.microsoft.com/office/drawing/2014/main" id="{8FFDC3B6-BCAB-D4FE-84CD-7C67128E4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6" name="내용 개체 틀 5">
            <a:extLst>
              <a:ext uri="{FF2B5EF4-FFF2-40B4-BE49-F238E27FC236}">
                <a16:creationId xmlns:a16="http://schemas.microsoft.com/office/drawing/2014/main" id="{6C178D3A-04D6-1645-D03B-5D40F1F42D80}"/>
              </a:ext>
            </a:extLst>
          </p:cNvPr>
          <p:cNvSpPr>
            <a:spLocks noGrp="1"/>
          </p:cNvSpPr>
          <p:nvPr>
            <p:ph sz="quarter" idx="4"/>
          </p:nvPr>
        </p:nvSpPr>
        <p:spPr>
          <a:xfrm>
            <a:off x="6172200" y="2505075"/>
            <a:ext cx="5183188"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7" name="날짜 개체 틀 6">
            <a:extLst>
              <a:ext uri="{FF2B5EF4-FFF2-40B4-BE49-F238E27FC236}">
                <a16:creationId xmlns:a16="http://schemas.microsoft.com/office/drawing/2014/main" id="{CD4E634A-64FC-EFEC-9CCD-7304C3294B35}"/>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8" name="바닥글 개체 틀 7">
            <a:extLst>
              <a:ext uri="{FF2B5EF4-FFF2-40B4-BE49-F238E27FC236}">
                <a16:creationId xmlns:a16="http://schemas.microsoft.com/office/drawing/2014/main" id="{83BE8C88-084B-64C9-772A-22ADAE758036}"/>
              </a:ext>
            </a:extLst>
          </p:cNvPr>
          <p:cNvSpPr>
            <a:spLocks noGrp="1"/>
          </p:cNvSpPr>
          <p:nvPr>
            <p:ph type="ftr" sz="quarter" idx="11"/>
          </p:nvPr>
        </p:nvSpPr>
        <p:spPr/>
        <p:txBody>
          <a:bodyPr/>
          <a:lstStyle/>
          <a:p>
            <a:endParaRPr kumimoji="1" lang="ko-Kore-KR" altLang="en-US"/>
          </a:p>
        </p:txBody>
      </p:sp>
      <p:sp>
        <p:nvSpPr>
          <p:cNvPr id="9" name="슬라이드 번호 개체 틀 8">
            <a:extLst>
              <a:ext uri="{FF2B5EF4-FFF2-40B4-BE49-F238E27FC236}">
                <a16:creationId xmlns:a16="http://schemas.microsoft.com/office/drawing/2014/main" id="{040F691E-06E4-8DC8-9E06-420BDAF12E7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71917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BF5BD5-0ED8-1AD7-C40D-FD8A34A8CD2E}"/>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날짜 개체 틀 2">
            <a:extLst>
              <a:ext uri="{FF2B5EF4-FFF2-40B4-BE49-F238E27FC236}">
                <a16:creationId xmlns:a16="http://schemas.microsoft.com/office/drawing/2014/main" id="{9A56662F-F6CF-C0F5-3705-C7513B123902}"/>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4" name="바닥글 개체 틀 3">
            <a:extLst>
              <a:ext uri="{FF2B5EF4-FFF2-40B4-BE49-F238E27FC236}">
                <a16:creationId xmlns:a16="http://schemas.microsoft.com/office/drawing/2014/main" id="{211DBAB1-3FC3-5D7F-D99A-213922B077BE}"/>
              </a:ext>
            </a:extLst>
          </p:cNvPr>
          <p:cNvSpPr>
            <a:spLocks noGrp="1"/>
          </p:cNvSpPr>
          <p:nvPr>
            <p:ph type="ftr" sz="quarter" idx="11"/>
          </p:nvPr>
        </p:nvSpPr>
        <p:spPr/>
        <p:txBody>
          <a:bodyPr/>
          <a:lstStyle/>
          <a:p>
            <a:endParaRPr kumimoji="1" lang="ko-Kore-KR" altLang="en-US"/>
          </a:p>
        </p:txBody>
      </p:sp>
      <p:sp>
        <p:nvSpPr>
          <p:cNvPr id="5" name="슬라이드 번호 개체 틀 4">
            <a:extLst>
              <a:ext uri="{FF2B5EF4-FFF2-40B4-BE49-F238E27FC236}">
                <a16:creationId xmlns:a16="http://schemas.microsoft.com/office/drawing/2014/main" id="{8B61F6B3-5A24-189A-9671-7E4A8AE57FD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640725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51F76334-0E7E-F68F-1DFE-6065EB68D067}"/>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3" name="바닥글 개체 틀 2">
            <a:extLst>
              <a:ext uri="{FF2B5EF4-FFF2-40B4-BE49-F238E27FC236}">
                <a16:creationId xmlns:a16="http://schemas.microsoft.com/office/drawing/2014/main" id="{4F113E0F-208B-BB61-55DC-5275A6BE4B71}"/>
              </a:ext>
            </a:extLst>
          </p:cNvPr>
          <p:cNvSpPr>
            <a:spLocks noGrp="1"/>
          </p:cNvSpPr>
          <p:nvPr>
            <p:ph type="ftr" sz="quarter" idx="11"/>
          </p:nvPr>
        </p:nvSpPr>
        <p:spPr/>
        <p:txBody>
          <a:bodyPr/>
          <a:lstStyle/>
          <a:p>
            <a:endParaRPr kumimoji="1" lang="ko-Kore-KR" altLang="en-US"/>
          </a:p>
        </p:txBody>
      </p:sp>
      <p:sp>
        <p:nvSpPr>
          <p:cNvPr id="4" name="슬라이드 번호 개체 틀 3">
            <a:extLst>
              <a:ext uri="{FF2B5EF4-FFF2-40B4-BE49-F238E27FC236}">
                <a16:creationId xmlns:a16="http://schemas.microsoft.com/office/drawing/2014/main" id="{F260E9B5-CAE4-0B83-874A-26B36956107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4998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C7C0D9-625E-ED0C-3320-858C14B00725}"/>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D17889EA-9DE1-83D7-9F4F-B50E890C19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텍스트 개체 틀 3">
            <a:extLst>
              <a:ext uri="{FF2B5EF4-FFF2-40B4-BE49-F238E27FC236}">
                <a16:creationId xmlns:a16="http://schemas.microsoft.com/office/drawing/2014/main" id="{1EE0AFDB-1BEA-B0CB-7857-EC4F3A7F3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AF45CF4A-182C-22BB-6DE8-D70BFCB849A4}"/>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13937FAE-8C07-C831-EB5B-A4A0D933E2B1}"/>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90D05BA8-0A31-055E-9E4C-04CF002FDA06}"/>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66639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CD794B-A2DB-8740-94FB-1D23082990C1}"/>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그림 개체 틀 2">
            <a:extLst>
              <a:ext uri="{FF2B5EF4-FFF2-40B4-BE49-F238E27FC236}">
                <a16:creationId xmlns:a16="http://schemas.microsoft.com/office/drawing/2014/main" id="{96FF4D08-31A5-FDFF-0D3A-456199A1F7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ko-Kore-KR" altLang="en-US"/>
          </a:p>
        </p:txBody>
      </p:sp>
      <p:sp>
        <p:nvSpPr>
          <p:cNvPr id="4" name="텍스트 개체 틀 3">
            <a:extLst>
              <a:ext uri="{FF2B5EF4-FFF2-40B4-BE49-F238E27FC236}">
                <a16:creationId xmlns:a16="http://schemas.microsoft.com/office/drawing/2014/main" id="{C5E0AE38-3FD2-9AB5-DF1D-8725ED3C3E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97D70B52-2070-C772-FCAE-6A9592E736AF}"/>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AA9E8568-EAC2-E1C5-E118-EAFEFD2DE049}"/>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08F9E1FB-FEE8-2C51-B9BF-CEC8D933C9D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2854108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079C76FD-9F1B-C2DA-2D3E-000C734C22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17AE6F04-B19E-863F-30B3-02C753616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2F2714DE-B4CC-8571-AB2B-72F10781F8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638BF536-AB91-B21A-8CA1-4A20BCE42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ko-Kore-KR" altLang="en-US"/>
          </a:p>
        </p:txBody>
      </p:sp>
      <p:sp>
        <p:nvSpPr>
          <p:cNvPr id="6" name="슬라이드 번호 개체 틀 5">
            <a:extLst>
              <a:ext uri="{FF2B5EF4-FFF2-40B4-BE49-F238E27FC236}">
                <a16:creationId xmlns:a16="http://schemas.microsoft.com/office/drawing/2014/main" id="{07BEA3BE-2AAE-3127-43F7-6199BEEE7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4025980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직사각형, 스크린샷, 텍스트, 화이트보드이(가) 표시된 사진&#10;&#10;자동 생성된 설명">
            <a:extLst>
              <a:ext uri="{FF2B5EF4-FFF2-40B4-BE49-F238E27FC236}">
                <a16:creationId xmlns:a16="http://schemas.microsoft.com/office/drawing/2014/main" id="{9C88599D-5B9E-85D0-6CFD-B4D2BCA9C6AB}"/>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711200" y="3094373"/>
            <a:ext cx="10540380" cy="1107996"/>
          </a:xfrm>
          <a:prstGeom prst="rect">
            <a:avLst/>
          </a:prstGeom>
          <a:noFill/>
        </p:spPr>
        <p:txBody>
          <a:bodyPr wrap="square" anchor="ctr">
            <a:spAutoFit/>
          </a:bodyPr>
          <a:lstStyle/>
          <a:p>
            <a:pPr algn="ctr"/>
            <a:r>
              <a:rPr lang="en-US" altLang="ko-Kore-KR" sz="6600" b="1" dirty="0">
                <a:latin typeface="Calibri" panose="020F0502020204030204" pitchFamily="34" charset="0"/>
                <a:ea typeface="Noto Sans KR Medium" panose="020B0500000000000000"/>
                <a:cs typeface="Calibri" panose="020F0502020204030204" pitchFamily="34" charset="0"/>
              </a:rPr>
              <a:t>Nature &amp; Us</a:t>
            </a:r>
          </a:p>
        </p:txBody>
      </p:sp>
      <p:cxnSp>
        <p:nvCxnSpPr>
          <p:cNvPr id="14" name="직선 연결선[R] 13">
            <a:extLst>
              <a:ext uri="{FF2B5EF4-FFF2-40B4-BE49-F238E27FC236}">
                <a16:creationId xmlns:a16="http://schemas.microsoft.com/office/drawing/2014/main" id="{B4C865B4-E4AA-442F-4C76-C8D3D139D429}"/>
              </a:ext>
            </a:extLst>
          </p:cNvPr>
          <p:cNvCxnSpPr>
            <a:cxnSpLocks/>
          </p:cNvCxnSpPr>
          <p:nvPr/>
        </p:nvCxnSpPr>
        <p:spPr>
          <a:xfrm>
            <a:off x="2743200" y="1116000"/>
            <a:ext cx="850838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그림 14">
            <a:extLst>
              <a:ext uri="{FF2B5EF4-FFF2-40B4-BE49-F238E27FC236}">
                <a16:creationId xmlns:a16="http://schemas.microsoft.com/office/drawing/2014/main" id="{900A4511-19B5-32BF-87EF-AF161CA68D76}"/>
              </a:ext>
            </a:extLst>
          </p:cNvPr>
          <p:cNvPicPr>
            <a:picLocks noChangeAspect="1"/>
          </p:cNvPicPr>
          <p:nvPr/>
        </p:nvPicPr>
        <p:blipFill>
          <a:blip r:embed="rId3"/>
          <a:stretch>
            <a:fillRect/>
          </a:stretch>
        </p:blipFill>
        <p:spPr>
          <a:xfrm>
            <a:off x="1425031" y="646013"/>
            <a:ext cx="2032000" cy="469900"/>
          </a:xfrm>
          <a:prstGeom prst="rect">
            <a:avLst/>
          </a:prstGeom>
        </p:spPr>
      </p:pic>
      <p:pic>
        <p:nvPicPr>
          <p:cNvPr id="17" name="그림 16">
            <a:extLst>
              <a:ext uri="{FF2B5EF4-FFF2-40B4-BE49-F238E27FC236}">
                <a16:creationId xmlns:a16="http://schemas.microsoft.com/office/drawing/2014/main" id="{355E5868-0447-F423-6FB0-35C450F9A8D6}"/>
              </a:ext>
            </a:extLst>
          </p:cNvPr>
          <p:cNvPicPr>
            <a:picLocks noChangeAspect="1"/>
          </p:cNvPicPr>
          <p:nvPr/>
        </p:nvPicPr>
        <p:blipFill>
          <a:blip r:embed="rId3"/>
          <a:stretch>
            <a:fillRect/>
          </a:stretch>
        </p:blipFill>
        <p:spPr>
          <a:xfrm flipH="1">
            <a:off x="3395505" y="646013"/>
            <a:ext cx="2031998" cy="469900"/>
          </a:xfrm>
          <a:prstGeom prst="rect">
            <a:avLst/>
          </a:prstGeom>
        </p:spPr>
      </p:pic>
      <p:sp>
        <p:nvSpPr>
          <p:cNvPr id="4" name="TextBox 3">
            <a:extLst>
              <a:ext uri="{FF2B5EF4-FFF2-40B4-BE49-F238E27FC236}">
                <a16:creationId xmlns:a16="http://schemas.microsoft.com/office/drawing/2014/main" id="{B6DFD2CA-7C67-7F52-3C8A-9356DE737E5C}"/>
              </a:ext>
            </a:extLst>
          </p:cNvPr>
          <p:cNvSpPr txBox="1"/>
          <p:nvPr/>
        </p:nvSpPr>
        <p:spPr>
          <a:xfrm>
            <a:off x="1533671" y="697673"/>
            <a:ext cx="4043263" cy="369332"/>
          </a:xfrm>
          <a:prstGeom prst="rect">
            <a:avLst/>
          </a:prstGeom>
          <a:noFill/>
        </p:spPr>
        <p:txBody>
          <a:bodyPr wrap="square" anchor="ctr">
            <a:spAutoFit/>
          </a:bodyPr>
          <a:lstStyle/>
          <a:p>
            <a:r>
              <a:rPr kumimoji="1" lang="en-US" altLang="ko-Kore-KR"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High School </a:t>
            </a:r>
            <a:r>
              <a:rPr kumimoji="1" lang="en-US" altLang="ko-Kore-KR" b="1"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Common English 1 </a:t>
            </a:r>
            <a:r>
              <a:rPr kumimoji="1" lang="en-US" altLang="ko-Kore-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r>
              <a:rPr kumimoji="1" lang="ko-KR" altLang="en-US"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오선영</a:t>
            </a:r>
            <a:r>
              <a:rPr kumimoji="1" lang="en-US" altLang="ko-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endParaRPr kumimoji="1" lang="en-US" altLang="ko-KR"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3" name="TextBox 2">
            <a:extLst>
              <a:ext uri="{FF2B5EF4-FFF2-40B4-BE49-F238E27FC236}">
                <a16:creationId xmlns:a16="http://schemas.microsoft.com/office/drawing/2014/main" id="{D5FFFBC3-CDCD-AF43-D486-68991BDF36D3}"/>
              </a:ext>
            </a:extLst>
          </p:cNvPr>
          <p:cNvSpPr txBox="1"/>
          <p:nvPr/>
        </p:nvSpPr>
        <p:spPr>
          <a:xfrm>
            <a:off x="9030493" y="660666"/>
            <a:ext cx="1921934" cy="461665"/>
          </a:xfrm>
          <a:prstGeom prst="rect">
            <a:avLst/>
          </a:prstGeom>
          <a:noFill/>
        </p:spPr>
        <p:txBody>
          <a:bodyPr wrap="square" anchor="ctr">
            <a:spAutoFit/>
          </a:bodyPr>
          <a:lstStyle/>
          <a:p>
            <a:pPr algn="r"/>
            <a:r>
              <a:rPr lang="en-US" altLang="ko-Kore-KR" sz="2400" b="1">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Lesson </a:t>
            </a:r>
            <a:r>
              <a:rPr lang="en-US" altLang="ko-KR" sz="2400" b="1">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3</a:t>
            </a:r>
            <a:endPar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886421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3249"/>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Higher temperatures in cities can be dangerous for residents, as they increase the risk of heat exhaustion*. They also lead to a rise in the use of air-conditioning. 	      *heat exhaustion </a:t>
            </a:r>
            <a:r>
              <a:rPr lang="ko-KR" altLang="en-US" sz="3200" spc="-150" dirty="0">
                <a:latin typeface="나눔고딕" panose="020D0604000000000000" pitchFamily="50" charset="-127"/>
                <a:ea typeface="나눔고딕" panose="020D0604000000000000" pitchFamily="50" charset="-127"/>
                <a:cs typeface="Calibri" panose="020F0502020204030204" pitchFamily="34" charset="0"/>
              </a:rPr>
              <a:t>열사병</a:t>
            </a:r>
            <a:endParaRPr lang="en-US" altLang="ko-Kore-KR" sz="3200" spc="-150" dirty="0">
              <a:effectLst/>
              <a:latin typeface="나눔고딕" panose="020D0604000000000000" pitchFamily="50" charset="-127"/>
              <a:ea typeface="나눔고딕" panose="020D0604000000000000" pitchFamily="50" charset="-127"/>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p.62</a:t>
            </a:r>
          </a:p>
        </p:txBody>
      </p:sp>
    </p:spTree>
    <p:extLst>
      <p:ext uri="{BB962C8B-B14F-4D97-AF65-F5344CB8AC3E}">
        <p14:creationId xmlns:p14="http://schemas.microsoft.com/office/powerpoint/2010/main" val="3943193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speeds up climate change by increasing energy consumption and greenhouse gas emissions.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p.62</a:t>
            </a:r>
          </a:p>
        </p:txBody>
      </p:sp>
    </p:spTree>
    <p:extLst>
      <p:ext uri="{BB962C8B-B14F-4D97-AF65-F5344CB8AC3E}">
        <p14:creationId xmlns:p14="http://schemas.microsoft.com/office/powerpoint/2010/main" val="20600226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Something had to be done to deal with the loss of Melbourne’s trees. In 2012, the city government announced its Urban Forest Strategy plan.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p.63</a:t>
            </a:r>
          </a:p>
        </p:txBody>
      </p:sp>
    </p:spTree>
    <p:extLst>
      <p:ext uri="{BB962C8B-B14F-4D97-AF65-F5344CB8AC3E}">
        <p14:creationId xmlns:p14="http://schemas.microsoft.com/office/powerpoint/2010/main" val="1127458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It set the ambitious goal of planting more than 3,000 trees every year for the next twenty years. The plan also involved the creation of an online map called the Urban Forest Visual.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p.63</a:t>
            </a:r>
          </a:p>
        </p:txBody>
      </p:sp>
    </p:spTree>
    <p:extLst>
      <p:ext uri="{BB962C8B-B14F-4D97-AF65-F5344CB8AC3E}">
        <p14:creationId xmlns:p14="http://schemas.microsoft.com/office/powerpoint/2010/main" val="163433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interactive map shows the location of every single tree in the city’s parks and along its roads. It uses colors and symbols to indicate each tree’s age and genus.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p.63</a:t>
            </a:r>
          </a:p>
        </p:txBody>
      </p:sp>
    </p:spTree>
    <p:extLst>
      <p:ext uri="{BB962C8B-B14F-4D97-AF65-F5344CB8AC3E}">
        <p14:creationId xmlns:p14="http://schemas.microsoft.com/office/powerpoint/2010/main" val="31160039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Also, users can click on a tree to find out its species and even send it an email. At first, the “Email this tree” function had a specific purpose.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p.63</a:t>
            </a:r>
          </a:p>
        </p:txBody>
      </p:sp>
    </p:spTree>
    <p:extLst>
      <p:ext uri="{BB962C8B-B14F-4D97-AF65-F5344CB8AC3E}">
        <p14:creationId xmlns:p14="http://schemas.microsoft.com/office/powerpoint/2010/main" val="2761511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It was designed to allow people to easily inform council workers about trees that were damaged or in poor health.</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p.63</a:t>
            </a:r>
          </a:p>
        </p:txBody>
      </p:sp>
    </p:spTree>
    <p:extLst>
      <p:ext uri="{BB962C8B-B14F-4D97-AF65-F5344CB8AC3E}">
        <p14:creationId xmlns:p14="http://schemas.microsoft.com/office/powerpoint/2010/main" val="3288688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After the map was posted online, something unexpected happened. The trees started receiving thousands of emails, but many of them were not reports about damage or poor health.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Tree>
    <p:extLst>
      <p:ext uri="{BB962C8B-B14F-4D97-AF65-F5344CB8AC3E}">
        <p14:creationId xmlns:p14="http://schemas.microsoft.com/office/powerpoint/2010/main" val="20840731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648931"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Instead, they were love letters, poems, greetings, and messages expressing appreciation for the trees. One person wrote, “I love the way the light shines on your leaves and how your branches hang so low.</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Tree>
    <p:extLst>
      <p:ext uri="{BB962C8B-B14F-4D97-AF65-F5344CB8AC3E}">
        <p14:creationId xmlns:p14="http://schemas.microsoft.com/office/powerpoint/2010/main" val="4029943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It is almost like you are trying to hug me.” The tree mail phenomenon quickly spread, and people all over the world started sending messages.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Tree>
    <p:extLst>
      <p:ext uri="{BB962C8B-B14F-4D97-AF65-F5344CB8AC3E}">
        <p14:creationId xmlns:p14="http://schemas.microsoft.com/office/powerpoint/2010/main" val="1931424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직사각형, 스크린샷, 텍스트, 화이트보드이(가) 표시된 사진&#10;&#10;자동 생성된 설명">
            <a:extLst>
              <a:ext uri="{FF2B5EF4-FFF2-40B4-BE49-F238E27FC236}">
                <a16:creationId xmlns:a16="http://schemas.microsoft.com/office/drawing/2014/main" id="{986D7110-9D49-1DAA-4FE1-45547E5FDB12}"/>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1309281" y="614165"/>
            <a:ext cx="8652404" cy="5539978"/>
          </a:xfrm>
          <a:prstGeom prst="rect">
            <a:avLst/>
          </a:prstGeom>
          <a:noFill/>
        </p:spPr>
        <p:txBody>
          <a:bodyPr wrap="square" lIns="0" tIns="0" rIns="0" bIns="0" anchor="t">
            <a:spAutoFit/>
          </a:bodyPr>
          <a:lstStyle/>
          <a:p>
            <a:pPr>
              <a:lnSpc>
                <a:spcPct val="250000"/>
              </a:lnSpc>
            </a:pPr>
            <a:r>
              <a:rPr lang="en-US" altLang="ko-Kore-KR" sz="3600" b="1" spc="-100" dirty="0">
                <a:latin typeface="Calibri" panose="020F0502020204030204" pitchFamily="34" charset="0"/>
                <a:ea typeface="Noto Sans KR Medium" panose="020B0500000000000000" pitchFamily="34" charset="-128"/>
                <a:cs typeface="Calibri" panose="020F0502020204030204" pitchFamily="34" charset="0"/>
              </a:rPr>
              <a:t>Letters to Nature</a:t>
            </a:r>
          </a:p>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Dear Tree,</a:t>
            </a:r>
          </a:p>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Whenever I walk past you, your beautiful leaves bring a smile to my face. </a:t>
            </a:r>
            <a:endParaRPr lang="en-US" altLang="ko-Kore-KR" sz="3600" spc="-10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6" name="TextBox 5">
            <a:extLst>
              <a:ext uri="{FF2B5EF4-FFF2-40B4-BE49-F238E27FC236}">
                <a16:creationId xmlns:a16="http://schemas.microsoft.com/office/drawing/2014/main" id="{28620FA1-6103-F188-A45B-F949BCEED94E}"/>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Medium" panose="020B0500000000000000" pitchFamily="34" charset="-128"/>
                <a:cs typeface="Calibri" panose="020F0502020204030204" pitchFamily="34" charset="0"/>
              </a:rPr>
              <a:t>p.61</a:t>
            </a:r>
            <a:endParaRPr lang="en-US" altLang="ko-Kore-KR" sz="1600" dirty="0">
              <a:solidFill>
                <a:schemeClr val="bg1"/>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849919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 message that was sent all the way from Russia said, “When I read about this wonderful project, I was inspired to write to you, even though I live thousands of miles away.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Tree>
    <p:extLst>
      <p:ext uri="{BB962C8B-B14F-4D97-AF65-F5344CB8AC3E}">
        <p14:creationId xmlns:p14="http://schemas.microsoft.com/office/powerpoint/2010/main" val="20170207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420331"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Although we are separated by a great distance, we share the same planet and the same environment. Perhaps one day we will meet. Until then, I hope you can stay healthy and strong.”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Tree>
    <p:extLst>
      <p:ext uri="{BB962C8B-B14F-4D97-AF65-F5344CB8AC3E}">
        <p14:creationId xmlns:p14="http://schemas.microsoft.com/office/powerpoint/2010/main" val="2253765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global popularity of the tree mail phenomenon reminds us that we are all connected to nature, and we are all involved in building a more sustainable world.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Tree>
    <p:extLst>
      <p:ext uri="{BB962C8B-B14F-4D97-AF65-F5344CB8AC3E}">
        <p14:creationId xmlns:p14="http://schemas.microsoft.com/office/powerpoint/2010/main" val="28193867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Without collective action from people across the globe, we would have little hope of saving our planet for future generations.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p.64</a:t>
            </a:r>
          </a:p>
        </p:txBody>
      </p:sp>
    </p:spTree>
    <p:extLst>
      <p:ext uri="{BB962C8B-B14F-4D97-AF65-F5344CB8AC3E}">
        <p14:creationId xmlns:p14="http://schemas.microsoft.com/office/powerpoint/2010/main" val="23253472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Locally, the tree mail phenomenon has inspired many Melbourne residents to offer their own ideas about building an environmentally friendly urban environment.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29930173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Some have even volunteered to measure trees and monitor animals for nature programs in the city.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41630188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Meanwhile, the Urban Forest Strategy’s tree planting project has remained on track, and canopy cover is predicted to increase from 23 percent in 2012 to 40 percent by the year 2040.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2400924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Melbourne’s urban forest strategy will help keep the city cool. It will also allow residents to interact with nature and engage in outdoor activities every day.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26311486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As a result, residents will be happier and healthier as they move toward a greener future.</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42415437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815985" cy="5539978"/>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Protecting Elves, Protecting Nature</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Elves have been an important part of Iceland’s folk culture and myths for centuries, and most Icelanders like to imagine that elves exist among them.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3224504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473085"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Whenever I stop in front of you and take a deep breath of fresh air, I appreciate the oxygen that you produce. Without you and all your friends, we humans wouldn’t be able to get enough oxygen.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p.61</a:t>
            </a:r>
          </a:p>
        </p:txBody>
      </p:sp>
    </p:spTree>
    <p:extLst>
      <p:ext uri="{BB962C8B-B14F-4D97-AF65-F5344CB8AC3E}">
        <p14:creationId xmlns:p14="http://schemas.microsoft.com/office/powerpoint/2010/main" val="1345745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9334731"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Icelanders’ interest in these imaginary beings gives them an emotional connection to nature. In Icelandic culture, it is important for people to respect and protect rocks and hills because they are homes for elves.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6741658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Therefore, people think twice about digging up the country’s beautiful natural landscapes. Also, plans for the construction of roads, factories, and bridges are sometimes changed.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20776670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Thanks to the elves of Iceland, nature is being protected!</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p.65</a:t>
            </a:r>
          </a:p>
        </p:txBody>
      </p:sp>
    </p:spTree>
    <p:extLst>
      <p:ext uri="{BB962C8B-B14F-4D97-AF65-F5344CB8AC3E}">
        <p14:creationId xmlns:p14="http://schemas.microsoft.com/office/powerpoint/2010/main" val="2720504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By the way, I noticed that a family of birds has made a nest in your branches. It’s so kind of you to provide them with a home.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p.61</a:t>
            </a:r>
          </a:p>
        </p:txBody>
      </p:sp>
    </p:spTree>
    <p:extLst>
      <p:ext uri="{BB962C8B-B14F-4D97-AF65-F5344CB8AC3E}">
        <p14:creationId xmlns:p14="http://schemas.microsoft.com/office/powerpoint/2010/main" val="5474316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 hope that more people realize how important you and all the other trees are to the environment. Have a nice day!</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p.61</a:t>
            </a:r>
          </a:p>
        </p:txBody>
      </p:sp>
    </p:spTree>
    <p:extLst>
      <p:ext uri="{BB962C8B-B14F-4D97-AF65-F5344CB8AC3E}">
        <p14:creationId xmlns:p14="http://schemas.microsoft.com/office/powerpoint/2010/main" val="52872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Believe it or not, trees in Melbourne, Australia receive emails like this all the time. How is it possible that trees have email addresses? And why are people sending them messages?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p.61</a:t>
            </a:r>
          </a:p>
        </p:txBody>
      </p:sp>
    </p:spTree>
    <p:extLst>
      <p:ext uri="{BB962C8B-B14F-4D97-AF65-F5344CB8AC3E}">
        <p14:creationId xmlns:p14="http://schemas.microsoft.com/office/powerpoint/2010/main" val="2798798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story behind these emails begins with Melbourne’s Urban Forest Strategy plan, a response to Australia’s millennium drought. This drought lasted from the late 1990s to 2010.</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p.62</a:t>
            </a:r>
          </a:p>
        </p:txBody>
      </p:sp>
    </p:spTree>
    <p:extLst>
      <p:ext uri="{BB962C8B-B14F-4D97-AF65-F5344CB8AC3E}">
        <p14:creationId xmlns:p14="http://schemas.microsoft.com/office/powerpoint/2010/main" val="35912823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By the time it ended, 40 percent of the city’s 77,000 trees were in a state of declining health. Furthermore, the overall number of trees was decreasing.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p.62</a:t>
            </a:r>
          </a:p>
        </p:txBody>
      </p:sp>
    </p:spTree>
    <p:extLst>
      <p:ext uri="{BB962C8B-B14F-4D97-AF65-F5344CB8AC3E}">
        <p14:creationId xmlns:p14="http://schemas.microsoft.com/office/powerpoint/2010/main" val="1945200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915009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As a result, the amount of shade provided by trees within the city, also known as canopy cover, decreased. The loss of canopy cover is a major threat to urban environments because it raises temperatures.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p.62</a:t>
            </a:r>
          </a:p>
        </p:txBody>
      </p:sp>
    </p:spTree>
    <p:extLst>
      <p:ext uri="{BB962C8B-B14F-4D97-AF65-F5344CB8AC3E}">
        <p14:creationId xmlns:p14="http://schemas.microsoft.com/office/powerpoint/2010/main" val="216557468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1883</TotalTime>
  <Words>1026</Words>
  <Application>Microsoft Office PowerPoint</Application>
  <PresentationFormat>와이드스크린</PresentationFormat>
  <Paragraphs>68</Paragraphs>
  <Slides>32</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32</vt:i4>
      </vt:variant>
    </vt:vector>
  </HeadingPairs>
  <TitlesOfParts>
    <vt:vector size="38" baseType="lpstr">
      <vt:lpstr>나눔고딕</vt:lpstr>
      <vt:lpstr>Aptos</vt:lpstr>
      <vt:lpstr>Aptos Display</vt:lpstr>
      <vt:lpstr>Arial</vt:lpstr>
      <vt:lpstr>Calibri</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김효민B</dc:creator>
  <cp:lastModifiedBy>이지혜B</cp:lastModifiedBy>
  <cp:revision>45</cp:revision>
  <dcterms:created xsi:type="dcterms:W3CDTF">2024-07-02T00:56:12Z</dcterms:created>
  <dcterms:modified xsi:type="dcterms:W3CDTF">2024-10-29T06:12:20Z</dcterms:modified>
</cp:coreProperties>
</file>